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8"/>
  </p:handoutMasterIdLst>
  <p:sldIdLst>
    <p:sldId id="260" r:id="rId3"/>
    <p:sldId id="264" r:id="rId4"/>
    <p:sldId id="268" r:id="rId5"/>
    <p:sldId id="302" r:id="rId7"/>
    <p:sldId id="303" r:id="rId8"/>
    <p:sldId id="304" r:id="rId9"/>
    <p:sldId id="328" r:id="rId10"/>
    <p:sldId id="316" r:id="rId11"/>
    <p:sldId id="317" r:id="rId12"/>
    <p:sldId id="318" r:id="rId13"/>
    <p:sldId id="321" r:id="rId14"/>
    <p:sldId id="322" r:id="rId15"/>
    <p:sldId id="323" r:id="rId16"/>
    <p:sldId id="28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151A"/>
    <a:srgbClr val="FF9409"/>
    <a:srgbClr val="2E9491"/>
    <a:srgbClr val="E93F64"/>
    <a:srgbClr val="DB4B10"/>
    <a:srgbClr val="FDDA1E"/>
    <a:srgbClr val="FFD889"/>
    <a:srgbClr val="85625D"/>
    <a:srgbClr val="91112C"/>
    <a:srgbClr val="174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 autoAdjust="0"/>
    <p:restoredTop sz="94599" autoAdjust="0"/>
  </p:normalViewPr>
  <p:slideViewPr>
    <p:cSldViewPr snapToGrid="0">
      <p:cViewPr varScale="1">
        <p:scale>
          <a:sx n="87" d="100"/>
          <a:sy n="87" d="100"/>
        </p:scale>
        <p:origin x="2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 userDrawn="1"/>
        </p:nvGrpSpPr>
        <p:grpSpPr>
          <a:xfrm>
            <a:off x="197361" y="273262"/>
            <a:ext cx="11797277" cy="6311476"/>
            <a:chOff x="239423" y="273262"/>
            <a:chExt cx="11797277" cy="6311476"/>
          </a:xfrm>
        </p:grpSpPr>
        <p:grpSp>
          <p:nvGrpSpPr>
            <p:cNvPr id="2" name="组合 1"/>
            <p:cNvGrpSpPr/>
            <p:nvPr userDrawn="1"/>
          </p:nvGrpSpPr>
          <p:grpSpPr>
            <a:xfrm rot="5400000" flipV="1">
              <a:off x="-2814485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" name="椭圆 2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 rot="5400000" flipV="1">
              <a:off x="8808160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800895" y="273262"/>
              <a:ext cx="10718760" cy="174632"/>
              <a:chOff x="800895" y="287776"/>
              <a:chExt cx="10718760" cy="174632"/>
            </a:xfrm>
          </p:grpSpPr>
          <p:sp>
            <p:nvSpPr>
              <p:cNvPr id="29" name="椭圆 28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 userDrawn="1"/>
          </p:nvGrpSpPr>
          <p:grpSpPr>
            <a:xfrm>
              <a:off x="800895" y="6410106"/>
              <a:ext cx="10718760" cy="174632"/>
              <a:chOff x="800895" y="287776"/>
              <a:chExt cx="10718760" cy="174632"/>
            </a:xfrm>
          </p:grpSpPr>
          <p:sp>
            <p:nvSpPr>
              <p:cNvPr id="50" name="椭圆 49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3" name="任意多边形: 形状 2"/>
          <p:cNvSpPr/>
          <p:nvPr userDrawn="1"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PA-组合 108"/>
          <p:cNvGrpSpPr/>
          <p:nvPr userDrawn="1">
            <p:custDataLst>
              <p:tags r:id="rId3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" name="PA-任意多边形 106"/>
            <p:cNvSpPr/>
            <p:nvPr>
              <p:custDataLst>
                <p:tags r:id="rId4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A-图片 8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8675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66177337-1161-4CB2-8B69-3E24C9ADD51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EED884B-F155-42E3-9801-487CD0C3BE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5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1.xml"/><Relationship Id="rId13" Type="http://schemas.openxmlformats.org/officeDocument/2006/relationships/themeOverride" Target="../theme/themeOverride1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tags" Target="../tags/tag20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21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tags" Target="../tags/tag22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23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4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image" Target="../media/image1.sv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7" Type="http://schemas.openxmlformats.org/officeDocument/2006/relationships/slideLayout" Target="../slideLayouts/slideLayout3.xml"/><Relationship Id="rId16" Type="http://schemas.openxmlformats.org/officeDocument/2006/relationships/tags" Target="../tags/tag12.xml"/><Relationship Id="rId15" Type="http://schemas.openxmlformats.org/officeDocument/2006/relationships/image" Target="../media/image4.svg"/><Relationship Id="rId14" Type="http://schemas.openxmlformats.org/officeDocument/2006/relationships/image" Target="../media/image15.png"/><Relationship Id="rId13" Type="http://schemas.openxmlformats.org/officeDocument/2006/relationships/image" Target="../media/image3.svg"/><Relationship Id="rId12" Type="http://schemas.openxmlformats.org/officeDocument/2006/relationships/image" Target="../media/image14.png"/><Relationship Id="rId11" Type="http://schemas.openxmlformats.org/officeDocument/2006/relationships/image" Target="../media/image2.svg"/><Relationship Id="rId10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14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tags" Target="../tags/tag17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tags" Target="../tags/tag19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9191909">
            <a:off x="1918650" y="3413350"/>
            <a:ext cx="793642" cy="761188"/>
          </a:xfrm>
          <a:prstGeom prst="rect">
            <a:avLst/>
          </a:prstGeom>
        </p:spPr>
      </p:pic>
      <p:pic>
        <p:nvPicPr>
          <p:cNvPr id="110" name="PA-图片 1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07903" y="2758404"/>
            <a:ext cx="767583" cy="747559"/>
          </a:xfrm>
          <a:prstGeom prst="rect">
            <a:avLst/>
          </a:prstGeom>
        </p:spPr>
      </p:pic>
      <p:pic>
        <p:nvPicPr>
          <p:cNvPr id="111" name="PA-图片 1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/>
          <a:stretch>
            <a:fillRect/>
          </a:stretch>
        </p:blipFill>
        <p:spPr>
          <a:xfrm>
            <a:off x="7506343" y="2931966"/>
            <a:ext cx="465084" cy="452951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187" y="5666242"/>
            <a:ext cx="1219541" cy="501367"/>
          </a:xfrm>
          <a:prstGeom prst="rect">
            <a:avLst/>
          </a:prstGeom>
        </p:spPr>
      </p:pic>
      <p:sp>
        <p:nvSpPr>
          <p:cNvPr id="95" name="矩形: 圆角 94"/>
          <p:cNvSpPr/>
          <p:nvPr/>
        </p:nvSpPr>
        <p:spPr>
          <a:xfrm>
            <a:off x="4425657" y="5091213"/>
            <a:ext cx="3340687" cy="5903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E94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4949500" y="5063869"/>
            <a:ext cx="22942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-300" dirty="0">
                <a:ln>
                  <a:solidFill>
                    <a:schemeClr val="bg1"/>
                  </a:solidFill>
                </a:ln>
                <a:solidFill>
                  <a:srgbClr val="2E9491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Yahboom</a:t>
            </a:r>
            <a:endParaRPr lang="en-US" altLang="zh-CN" sz="3600" b="1" spc="-300" dirty="0">
              <a:ln>
                <a:solidFill>
                  <a:schemeClr val="bg1"/>
                </a:solidFill>
              </a:ln>
              <a:solidFill>
                <a:srgbClr val="2E9491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615796" y="5220393"/>
            <a:ext cx="285483" cy="30977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309506" y="5220393"/>
            <a:ext cx="285483" cy="30977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8908" y="5468600"/>
            <a:ext cx="567222" cy="621625"/>
          </a:xfrm>
          <a:prstGeom prst="rect">
            <a:avLst/>
          </a:prstGeom>
        </p:spPr>
      </p:pic>
      <p:sp>
        <p:nvSpPr>
          <p:cNvPr id="23" name="PA-矩形 89"/>
          <p:cNvSpPr/>
          <p:nvPr>
            <p:custDataLst>
              <p:tags r:id="rId10"/>
            </p:custDataLst>
          </p:nvPr>
        </p:nvSpPr>
        <p:spPr>
          <a:xfrm>
            <a:off x="3344523" y="4173641"/>
            <a:ext cx="6231255" cy="58356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sz="3200" b="1" dirty="0">
                <a:ln w="3175">
                  <a:solidFill>
                    <a:schemeClr val="tx1"/>
                  </a:solidFill>
                </a:ln>
                <a:solidFill>
                  <a:srgbClr val="E4151A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Android bluetooth APP control</a:t>
            </a:r>
            <a:endParaRPr sz="3200" b="1" dirty="0">
              <a:ln w="3175">
                <a:solidFill>
                  <a:schemeClr val="tx1"/>
                </a:solidFill>
              </a:ln>
              <a:solidFill>
                <a:srgbClr val="E4151A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PA-矩形 85"/>
          <p:cNvSpPr/>
          <p:nvPr>
            <p:custDataLst>
              <p:tags r:id="rId11"/>
            </p:custDataLst>
          </p:nvPr>
        </p:nvSpPr>
        <p:spPr>
          <a:xfrm>
            <a:off x="1428750" y="1367155"/>
            <a:ext cx="846391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54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Interacting with Tiny bit</a:t>
            </a:r>
            <a:endParaRPr lang="zh-CN" altLang="en-US" sz="5400" b="1" dirty="0">
              <a:ln w="3175">
                <a:solidFill>
                  <a:schemeClr val="tx1"/>
                </a:solidFill>
              </a:ln>
              <a:solidFill>
                <a:srgbClr val="7030A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6700">
        <p15:prstTrans prst="curtains"/>
      </p:transition>
    </mc:Choice>
    <mc:Fallback>
      <p:transition spd="slow" advTm="6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926147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.2  Music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955" y="1545590"/>
            <a:ext cx="7583805" cy="4265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926147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.3 Car Lights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245" y="1637030"/>
            <a:ext cx="7401560" cy="416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328420" y="956945"/>
            <a:ext cx="237236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.4 RGB lights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990" y="1355725"/>
            <a:ext cx="7890510" cy="4438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149288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.5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Mode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705" y="1545590"/>
            <a:ext cx="7782560" cy="4378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3" y="684510"/>
            <a:ext cx="567222" cy="621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688490" y="661781"/>
            <a:ext cx="1243167" cy="1198569"/>
          </a:xfrm>
          <a:prstGeom prst="rect">
            <a:avLst/>
          </a:prstGeom>
        </p:spPr>
      </p:pic>
      <p:sp>
        <p:nvSpPr>
          <p:cNvPr id="4" name="PA-矩形 87"/>
          <p:cNvSpPr/>
          <p:nvPr>
            <p:custDataLst>
              <p:tags r:id="rId3"/>
            </p:custDataLst>
          </p:nvPr>
        </p:nvSpPr>
        <p:spPr>
          <a:xfrm>
            <a:off x="1834062" y="1423671"/>
            <a:ext cx="83870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3600" b="1" dirty="0" smtClean="0">
              <a:ln w="3175">
                <a:solidFill>
                  <a:schemeClr val="tx1"/>
                </a:solidFill>
              </a:ln>
              <a:solidFill>
                <a:srgbClr val="0070C0"/>
              </a:solidFill>
              <a:effectLst/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36340" y="2921000"/>
            <a:ext cx="372554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4400" b="1" dirty="0" smtClean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  <a:sym typeface="+mn-ea"/>
              </a:rPr>
              <a:t>Thank you!!!</a:t>
            </a:r>
            <a:endParaRPr lang="en-US" altLang="zh-CN" sz="4400" b="1" dirty="0" smtClean="0">
              <a:solidFill>
                <a:schemeClr val="tx1"/>
              </a:solidFill>
              <a:latin typeface="Arial" panose="020B0604020202020204" pitchFamily="34" charset="0"/>
              <a:ea typeface="隶书" panose="02010509060101010101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300">
        <p:random/>
      </p:transition>
    </mc:Choice>
    <mc:Fallback>
      <p:transition spd="slow" advTm="4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3803" y="597126"/>
            <a:ext cx="1722139" cy="5785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6058" y="597126"/>
            <a:ext cx="1722139" cy="57853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367898" y="1396637"/>
            <a:ext cx="203612" cy="1983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448915" y="2246630"/>
            <a:ext cx="3067966" cy="587302"/>
            <a:chOff x="1037459" y="2478488"/>
            <a:chExt cx="3062876" cy="590300"/>
          </a:xfrm>
        </p:grpSpPr>
        <p:sp>
          <p:nvSpPr>
            <p:cNvPr id="26" name="矩形 25"/>
            <p:cNvSpPr/>
            <p:nvPr/>
          </p:nvSpPr>
          <p:spPr>
            <a:xfrm>
              <a:off x="1037459" y="2478488"/>
              <a:ext cx="3062876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Download code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1037739" y="2478488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9008" y="2149842"/>
            <a:ext cx="420347" cy="68401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49" name="任意多边形: 形状 48"/>
          <p:cNvSpPr/>
          <p:nvPr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PA-组合 108"/>
          <p:cNvGrpSpPr/>
          <p:nvPr>
            <p:custDataLst>
              <p:tags r:id="rId6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1" name="PA-任意多边形 106"/>
            <p:cNvSpPr/>
            <p:nvPr>
              <p:custDataLst>
                <p:tags r:id="rId7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PA-图片 8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  <p:grpSp>
        <p:nvGrpSpPr>
          <p:cNvPr id="53" name="组合 52"/>
          <p:cNvGrpSpPr/>
          <p:nvPr/>
        </p:nvGrpSpPr>
        <p:grpSpPr>
          <a:xfrm>
            <a:off x="6315511" y="2182495"/>
            <a:ext cx="3175321" cy="610815"/>
            <a:chOff x="829957" y="2401030"/>
            <a:chExt cx="3007188" cy="625634"/>
          </a:xfrm>
        </p:grpSpPr>
        <p:sp>
          <p:nvSpPr>
            <p:cNvPr id="54" name="矩形 53"/>
            <p:cNvSpPr/>
            <p:nvPr/>
          </p:nvSpPr>
          <p:spPr>
            <a:xfrm>
              <a:off x="829957" y="2401030"/>
              <a:ext cx="2970989" cy="53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Download APP</a:t>
              </a:r>
              <a:endParaRPr 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55" name="矩形: 圆角 54"/>
            <p:cNvSpPr/>
            <p:nvPr/>
          </p:nvSpPr>
          <p:spPr>
            <a:xfrm>
              <a:off x="830145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6" name="图片 55"/>
          <p:cNvPicPr>
            <a:picLocks noChangeAspect="1"/>
          </p:cNvPicPr>
          <p:nvPr/>
        </p:nvPicPr>
        <p:blipFill>
          <a:blip r:embed="rId10" cstate="screen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5866" y="2160026"/>
            <a:ext cx="511054" cy="643048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2524760" y="3404870"/>
            <a:ext cx="3291205" cy="587375"/>
            <a:chOff x="998943" y="2436364"/>
            <a:chExt cx="3007000" cy="590300"/>
          </a:xfrm>
        </p:grpSpPr>
        <p:sp>
          <p:nvSpPr>
            <p:cNvPr id="58" name="矩形 57"/>
            <p:cNvSpPr/>
            <p:nvPr/>
          </p:nvSpPr>
          <p:spPr>
            <a:xfrm>
              <a:off x="1269300" y="2500180"/>
              <a:ext cx="2621770" cy="524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Connect bluetooth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59" name="矩形: 圆角 58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0" name="图片 59"/>
          <p:cNvPicPr>
            <a:picLocks noChangeAspect="1"/>
          </p:cNvPicPr>
          <p:nvPr/>
        </p:nvPicPr>
        <p:blipFill>
          <a:blip r:embed="rId12" cstate="screen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60568" y="3401914"/>
            <a:ext cx="511054" cy="559571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51008" y="3354348"/>
            <a:ext cx="2805371" cy="625902"/>
            <a:chOff x="1037739" y="2380333"/>
            <a:chExt cx="3007000" cy="629098"/>
          </a:xfrm>
        </p:grpSpPr>
        <p:sp>
          <p:nvSpPr>
            <p:cNvPr id="4" name="矩形 3"/>
            <p:cNvSpPr/>
            <p:nvPr/>
          </p:nvSpPr>
          <p:spPr>
            <a:xfrm>
              <a:off x="1289575" y="2380333"/>
              <a:ext cx="2503390" cy="52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About APP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7" name="矩形: 圆角 62"/>
            <p:cNvSpPr/>
            <p:nvPr/>
          </p:nvSpPr>
          <p:spPr>
            <a:xfrm>
              <a:off x="1037739" y="2419131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4" cstate="screen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18393" y="3329470"/>
            <a:ext cx="511054" cy="694886"/>
          </a:xfrm>
          <a:prstGeom prst="rect">
            <a:avLst/>
          </a:prstGeom>
        </p:spPr>
      </p:pic>
      <p:sp>
        <p:nvSpPr>
          <p:cNvPr id="12" name="PA-矩形 7"/>
          <p:cNvSpPr/>
          <p:nvPr>
            <p:custDataLst>
              <p:tags r:id="rId16"/>
            </p:custDataLst>
          </p:nvPr>
        </p:nvSpPr>
        <p:spPr>
          <a:xfrm>
            <a:off x="4850747" y="407046"/>
            <a:ext cx="2658110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4400" b="1" dirty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Arial" panose="020B0604020202020204" pitchFamily="34" charset="0"/>
              </a:rPr>
              <a:t>Contents</a:t>
            </a:r>
            <a:endParaRPr lang="zh-CN" altLang="en-US" sz="4400" b="1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800">
        <p:random/>
      </p:transition>
    </mc:Choice>
    <mc:Fallback>
      <p:transition spd="slow" advTm="128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45485" y="359410"/>
            <a:ext cx="556260" cy="48323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25460" y="297815"/>
            <a:ext cx="612775" cy="51689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4309223" y="278298"/>
            <a:ext cx="357314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Download code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19785" y="1426210"/>
            <a:ext cx="10253345" cy="230695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2400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! Note: We provide two hex files,</a:t>
            </a:r>
            <a:endParaRPr sz="2400" b="1" dirty="0">
              <a:solidFill>
                <a:srgbClr val="7030A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2400" b="1" dirty="0">
                <a:solidFill>
                  <a:srgbClr val="7030A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microbit-Buletooth_control.hex without ultrasonic display function,</a:t>
            </a:r>
            <a:endParaRPr sz="2400" b="1" dirty="0">
              <a:solidFill>
                <a:srgbClr val="7030A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2400" b="1" dirty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The microbit-Bluetooth_control_with_Ultrasonic.hex is shown with an ultrasound display.</a:t>
            </a:r>
            <a:endParaRPr sz="2400" b="1" dirty="0">
              <a:solidFill>
                <a:srgbClr val="00B05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2400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It is recommended that you use the former (without ultrasound display, the control is smoother)</a:t>
            </a:r>
            <a:endParaRPr sz="2400" b="1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33445" y="348615"/>
            <a:ext cx="537210" cy="44196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960995" y="317500"/>
            <a:ext cx="556260" cy="48514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329055" y="922020"/>
            <a:ext cx="934783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ea typeface="华文中宋" panose="02010600040101010101" charset="-122"/>
              </a:rPr>
              <a:t>Android users scan the front QR code by </a:t>
            </a:r>
            <a:r>
              <a:rPr lang="zh-CN" altLang="en-US" b="1" dirty="0">
                <a:solidFill>
                  <a:srgbClr val="00B050"/>
                </a:solidFill>
                <a:ea typeface="华文中宋" panose="02010600040101010101" charset="-122"/>
              </a:rPr>
              <a:t>browser</a:t>
            </a:r>
            <a:r>
              <a:rPr lang="zh-CN" altLang="en-US" b="1" dirty="0">
                <a:ea typeface="华文中宋" panose="02010600040101010101" charset="-122"/>
              </a:rPr>
              <a:t> or search "</a:t>
            </a:r>
            <a:r>
              <a:rPr lang="en-US" altLang="zh-CN" b="1" dirty="0">
                <a:solidFill>
                  <a:srgbClr val="FF0000"/>
                </a:solidFill>
                <a:ea typeface="华文中宋" panose="02010600040101010101" charset="-122"/>
              </a:rPr>
              <a:t>Mbit</a:t>
            </a:r>
            <a:r>
              <a:rPr lang="zh-CN" altLang="en-US" b="1" dirty="0">
                <a:ea typeface="华文中宋" panose="02010600040101010101" charset="-122"/>
              </a:rPr>
              <a:t>" in Play Store to download APP;</a:t>
            </a:r>
            <a:endParaRPr lang="zh-CN" altLang="en-US" b="1" dirty="0">
              <a:ea typeface="华文中宋" panose="02010600040101010101" charset="-122"/>
            </a:endParaRPr>
          </a:p>
        </p:txBody>
      </p: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4374628" y="338623"/>
            <a:ext cx="3075305" cy="58356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2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Download APP</a:t>
            </a:r>
            <a:endParaRPr lang="en-US" altLang="zh-CN" sz="32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060" y="2053590"/>
            <a:ext cx="6727825" cy="3125470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032760" y="428625"/>
            <a:ext cx="612775" cy="52768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041005" y="422275"/>
            <a:ext cx="632460" cy="5537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558290" y="1036320"/>
            <a:ext cx="9075420" cy="181483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3.1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After downloading the Bluetooth remote control APP, we have to install it.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(Note: If the phone prompts you to obtain location rights during installation, you need to click to “agree” to get location permissions.)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After the Bluetooth remote control code is downloaded, open the power of the Tiny-bit. At this point, you will see the pattern shown in Figure 3-1 on the LED dot matrix of the micro:bit board. The RGB light will be lighted up in red. It is the state that Bluetooth is not connected.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3757725" y="367198"/>
            <a:ext cx="431673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Connect bluetooth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98745" y="5727065"/>
            <a:ext cx="135382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-1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90" y="2745740"/>
            <a:ext cx="2894330" cy="2658110"/>
          </a:xfrm>
          <a:prstGeom prst="rect">
            <a:avLst/>
          </a:prstGeom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10086340" cy="86042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3.3 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Open the bluetooth of your phone,open the Bluetooth APP. You will see the Bluetooth signal in the upper left corner of the Bluetooth APP interface, as shown below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490845" y="5557520"/>
            <a:ext cx="132905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573395" y="6047740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3757725" y="367198"/>
            <a:ext cx="431673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Connect bluetooth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0" y="2222500"/>
            <a:ext cx="7132320" cy="333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942975" y="1146810"/>
            <a:ext cx="9592310" cy="107632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3.4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The phone will automatically connect to the Bluetooth near the car. If there is no automatic connection, you need to click 【CONNECT】on the APP interface. As shown in Figure 3-3. Then, Bluetooth can be successfully connected, and the APP will enter the interface as shown below. As shown in Figure 3-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99030" y="5060315"/>
            <a:ext cx="135826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595235" y="5060315"/>
            <a:ext cx="131953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PA-矩形 86"/>
          <p:cNvSpPr/>
          <p:nvPr>
            <p:custDataLst>
              <p:tags r:id="rId3"/>
            </p:custDataLst>
          </p:nvPr>
        </p:nvSpPr>
        <p:spPr>
          <a:xfrm>
            <a:off x="3757725" y="367198"/>
            <a:ext cx="431673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Connect bluetooth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703" y="2636838"/>
            <a:ext cx="4685665" cy="224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605" y="2637155"/>
            <a:ext cx="4146550" cy="229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009015" y="1146810"/>
            <a:ext cx="10027285" cy="132207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After the Bluetooth is connected successfully, the pattern shown in Figure 3-5 will be displayed on the dot matrix of the Tiny-bit, and then the green RGB light will be illuminated. After waiting for the green RGB searchlight to be lit, we can start controlling the car.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1600" b="1" dirty="0">
                <a:solidFill>
                  <a:srgbClr val="7030A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 the Bluetooth is disconnected, a pattern of crying faces will appear on the dot matrix of the Tiny-bit car, as shown in Figure 3-6 below.</a:t>
            </a:r>
            <a:endParaRPr sz="1600" b="1" dirty="0">
              <a:solidFill>
                <a:srgbClr val="7030A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69820" y="5586730"/>
            <a:ext cx="148145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5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456805" y="5586730"/>
            <a:ext cx="132905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6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2474595"/>
            <a:ext cx="3510915" cy="31121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568575"/>
            <a:ext cx="3860800" cy="2586990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PA-矩形 86"/>
          <p:cNvSpPr/>
          <p:nvPr>
            <p:custDataLst>
              <p:tags r:id="rId5"/>
            </p:custDataLst>
          </p:nvPr>
        </p:nvSpPr>
        <p:spPr>
          <a:xfrm>
            <a:off x="3757725" y="367198"/>
            <a:ext cx="431673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Connect bluetooth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9261475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 APP interface: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4.1 Basic :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435" y="1925955"/>
            <a:ext cx="7193915" cy="399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1"/>
</p:tagLst>
</file>

<file path=ppt/tags/tag10.xml><?xml version="1.0" encoding="utf-8"?>
<p:tagLst xmlns:p="http://schemas.openxmlformats.org/presentationml/2006/main">
  <p:tag name="PA" val="v5.1.1"/>
</p:tagLst>
</file>

<file path=ppt/tags/tag11.xml><?xml version="1.0" encoding="utf-8"?>
<p:tagLst xmlns:p="http://schemas.openxmlformats.org/presentationml/2006/main">
  <p:tag name="PA" val="v5.1.1"/>
  <p:tag name="RESOURCELIBID_ANIM" val="430"/>
</p:tagLst>
</file>

<file path=ppt/tags/tag12.xml><?xml version="1.0" encoding="utf-8"?>
<p:tagLst xmlns:p="http://schemas.openxmlformats.org/presentationml/2006/main">
  <p:tag name="PA" val="v5.1.1"/>
  <p:tag name="RESOURCELIBID_ANIM" val="430"/>
</p:tagLst>
</file>

<file path=ppt/tags/tag13.xml><?xml version="1.0" encoding="utf-8"?>
<p:tagLst xmlns:p="http://schemas.openxmlformats.org/presentationml/2006/main">
  <p:tag name="PA" val="v5.1.1"/>
  <p:tag name="RESOURCELIBID_ANIM" val="430"/>
</p:tagLst>
</file>

<file path=ppt/tags/tag14.xml><?xml version="1.0" encoding="utf-8"?>
<p:tagLst xmlns:p="http://schemas.openxmlformats.org/presentationml/2006/main">
  <p:tag name="PA" val="v5.1.1"/>
  <p:tag name="RESOURCELIBID_ANIM" val="430"/>
</p:tagLst>
</file>

<file path=ppt/tags/tag15.xml><?xml version="1.0" encoding="utf-8"?>
<p:tagLst xmlns:p="http://schemas.openxmlformats.org/presentationml/2006/main">
  <p:tag name="PA" val="v5.1.1"/>
  <p:tag name="RESOURCELIBID_ANIM" val="430"/>
</p:tagLst>
</file>

<file path=ppt/tags/tag16.xml><?xml version="1.0" encoding="utf-8"?>
<p:tagLst xmlns:p="http://schemas.openxmlformats.org/presentationml/2006/main">
  <p:tag name="PA" val="v5.1.1"/>
  <p:tag name="RESOURCELIBID_ANIM" val="430"/>
</p:tagLst>
</file>

<file path=ppt/tags/tag17.xml><?xml version="1.0" encoding="utf-8"?>
<p:tagLst xmlns:p="http://schemas.openxmlformats.org/presentationml/2006/main">
  <p:tag name="PA" val="v5.1.1"/>
  <p:tag name="RESOURCELIBID_ANIM" val="430"/>
</p:tagLst>
</file>

<file path=ppt/tags/tag18.xml><?xml version="1.0" encoding="utf-8"?>
<p:tagLst xmlns:p="http://schemas.openxmlformats.org/presentationml/2006/main">
  <p:tag name="PA" val="v5.1.1"/>
  <p:tag name="RESOURCELIBID_ANIM" val="430"/>
</p:tagLst>
</file>

<file path=ppt/tags/tag19.xml><?xml version="1.0" encoding="utf-8"?>
<p:tagLst xmlns:p="http://schemas.openxmlformats.org/presentationml/2006/main">
  <p:tag name="PA" val="v5.1.1"/>
  <p:tag name="RESOURCELIBID_ANIM" val="430"/>
</p:tagLst>
</file>

<file path=ppt/tags/tag2.xml><?xml version="1.0" encoding="utf-8"?>
<p:tagLst xmlns:p="http://schemas.openxmlformats.org/presentationml/2006/main">
  <p:tag name="PA" val="v5.1.1"/>
</p:tagLst>
</file>

<file path=ppt/tags/tag20.xml><?xml version="1.0" encoding="utf-8"?>
<p:tagLst xmlns:p="http://schemas.openxmlformats.org/presentationml/2006/main">
  <p:tag name="PA" val="v5.1.1"/>
  <p:tag name="RESOURCELIBID_ANIM" val="430"/>
</p:tagLst>
</file>

<file path=ppt/tags/tag21.xml><?xml version="1.0" encoding="utf-8"?>
<p:tagLst xmlns:p="http://schemas.openxmlformats.org/presentationml/2006/main">
  <p:tag name="PA" val="v5.1.1"/>
  <p:tag name="RESOURCELIBID_ANIM" val="430"/>
</p:tagLst>
</file>

<file path=ppt/tags/tag22.xml><?xml version="1.0" encoding="utf-8"?>
<p:tagLst xmlns:p="http://schemas.openxmlformats.org/presentationml/2006/main">
  <p:tag name="PA" val="v5.1.1"/>
  <p:tag name="RESOURCELIBID_ANIM" val="430"/>
</p:tagLst>
</file>

<file path=ppt/tags/tag23.xml><?xml version="1.0" encoding="utf-8"?>
<p:tagLst xmlns:p="http://schemas.openxmlformats.org/presentationml/2006/main">
  <p:tag name="PA" val="v5.1.1"/>
  <p:tag name="RESOURCELIBID_ANIM" val="430"/>
</p:tagLst>
</file>

<file path=ppt/tags/tag24.xml><?xml version="1.0" encoding="utf-8"?>
<p:tagLst xmlns:p="http://schemas.openxmlformats.org/presentationml/2006/main">
  <p:tag name="PA" val="v5.1.1"/>
  <p:tag name="RESOURCELIBID_ANIM" val="430"/>
</p:tagLst>
</file>

<file path=ppt/tags/tag3.xml><?xml version="1.0" encoding="utf-8"?>
<p:tagLst xmlns:p="http://schemas.openxmlformats.org/presentationml/2006/main">
  <p:tag name="PA" val="v5.1.1"/>
  <p:tag name="RESOURCELIBID_ANIM" val="430"/>
</p:tagLst>
</file>

<file path=ppt/tags/tag4.xml><?xml version="1.0" encoding="utf-8"?>
<p:tagLst xmlns:p="http://schemas.openxmlformats.org/presentationml/2006/main">
  <p:tag name="PA" val="v5.1.1"/>
  <p:tag name="RESOURCELIBID_ANIM" val="431"/>
</p:tagLst>
</file>

<file path=ppt/tags/tag5.xml><?xml version="1.0" encoding="utf-8"?>
<p:tagLst xmlns:p="http://schemas.openxmlformats.org/presentationml/2006/main">
  <p:tag name="PA" val="v5.1.1"/>
  <p:tag name="RESOURCELIBID_ANIM" val="431"/>
</p:tagLst>
</file>

<file path=ppt/tags/tag6.xml><?xml version="1.0" encoding="utf-8"?>
<p:tagLst xmlns:p="http://schemas.openxmlformats.org/presentationml/2006/main">
  <p:tag name="PA" val="v5.1.1"/>
  <p:tag name="RESOURCELIBID_ANIM" val="430"/>
</p:tagLst>
</file>

<file path=ppt/tags/tag7.xml><?xml version="1.0" encoding="utf-8"?>
<p:tagLst xmlns:p="http://schemas.openxmlformats.org/presentationml/2006/main">
  <p:tag name="PA" val="v5.1.1"/>
  <p:tag name="RESOURCELIBID_ANIM" val="430"/>
</p:tagLst>
</file>

<file path=ppt/tags/tag8.xml><?xml version="1.0" encoding="utf-8"?>
<p:tagLst xmlns:p="http://schemas.openxmlformats.org/presentationml/2006/main">
  <p:tag name="KSO_WM_SLIDE_MODEL_TYPE" val="cover"/>
</p:tagLst>
</file>

<file path=ppt/tags/tag9.xml><?xml version="1.0" encoding="utf-8"?>
<p:tagLst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E6406"/>
      </a:accent1>
      <a:accent2>
        <a:srgbClr val="FF7E2F"/>
      </a:accent2>
      <a:accent3>
        <a:srgbClr val="FC670C"/>
      </a:accent3>
      <a:accent4>
        <a:srgbClr val="EA8908"/>
      </a:accent4>
      <a:accent5>
        <a:srgbClr val="E55A0D"/>
      </a:accent5>
      <a:accent6>
        <a:srgbClr val="CF4507"/>
      </a:accent6>
      <a:hlink>
        <a:srgbClr val="FE6406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FE6406"/>
    </a:accent1>
    <a:accent2>
      <a:srgbClr val="FF7E2F"/>
    </a:accent2>
    <a:accent3>
      <a:srgbClr val="FC670C"/>
    </a:accent3>
    <a:accent4>
      <a:srgbClr val="EA8908"/>
    </a:accent4>
    <a:accent5>
      <a:srgbClr val="E55A0D"/>
    </a:accent5>
    <a:accent6>
      <a:srgbClr val="CF4507"/>
    </a:accent6>
    <a:hlink>
      <a:srgbClr val="FE640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2284</Words>
  <Application>WPS 演示</Application>
  <PresentationFormat>宽屏</PresentationFormat>
  <Paragraphs>107</Paragraphs>
  <Slides>14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思源黑体 CN Bold</vt:lpstr>
      <vt:lpstr>黑体</vt:lpstr>
      <vt:lpstr>华文中宋</vt:lpstr>
      <vt:lpstr>隶书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Administrator</cp:lastModifiedBy>
  <cp:revision>452</cp:revision>
  <dcterms:created xsi:type="dcterms:W3CDTF">2017-08-18T03:02:00Z</dcterms:created>
  <dcterms:modified xsi:type="dcterms:W3CDTF">2020-03-30T08:23:28Z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